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Paytone One"/>
      <p:regular r:id="rId36"/>
    </p:embeddedFont>
    <p:embeddedFont>
      <p:font typeface="Barlow"/>
      <p:regular r:id="rId37"/>
      <p:bold r:id="rId38"/>
      <p:italic r:id="rId39"/>
      <p:boldItalic r:id="rId40"/>
    </p:embeddedFont>
    <p:embeddedFont>
      <p:font typeface="Barlow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Italic.fntdata"/><Relationship Id="rId20" Type="http://schemas.openxmlformats.org/officeDocument/2006/relationships/slide" Target="slides/slide16.xml"/><Relationship Id="rId42" Type="http://schemas.openxmlformats.org/officeDocument/2006/relationships/font" Target="fonts/BarlowLight-bold.fntdata"/><Relationship Id="rId41" Type="http://schemas.openxmlformats.org/officeDocument/2006/relationships/font" Target="fonts/BarlowLight-regular.fntdata"/><Relationship Id="rId22" Type="http://schemas.openxmlformats.org/officeDocument/2006/relationships/slide" Target="slides/slide18.xml"/><Relationship Id="rId44" Type="http://schemas.openxmlformats.org/officeDocument/2006/relationships/font" Target="fonts/Barlow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Barlow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37" Type="http://schemas.openxmlformats.org/officeDocument/2006/relationships/font" Target="fonts/Barlow-regular.fntdata"/><Relationship Id="rId14" Type="http://schemas.openxmlformats.org/officeDocument/2006/relationships/slide" Target="slides/slide10.xml"/><Relationship Id="rId36" Type="http://schemas.openxmlformats.org/officeDocument/2006/relationships/font" Target="fonts/PaytoneOne-regular.fntdata"/><Relationship Id="rId17" Type="http://schemas.openxmlformats.org/officeDocument/2006/relationships/slide" Target="slides/slide13.xml"/><Relationship Id="rId39" Type="http://schemas.openxmlformats.org/officeDocument/2006/relationships/font" Target="fonts/Barlow-italic.fntdata"/><Relationship Id="rId16" Type="http://schemas.openxmlformats.org/officeDocument/2006/relationships/slide" Target="slides/slide12.xml"/><Relationship Id="rId38" Type="http://schemas.openxmlformats.org/officeDocument/2006/relationships/font" Target="fonts/Barlow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59592ab54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459592ab54_0_2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59592ab54_0_3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59592ab54_0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459592ab54_0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59592ab54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459592ab54_0_1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59592ab54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459592ab54_0_2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59592ab54_0_3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459592ab54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459592ab54_0_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59592ab54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459592ab54_0_1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59592ab54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459592ab54_0_3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59592ab54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459592ab54_0_3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59592ab54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459592ab54_0_3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59592ab54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459592ab54_0_4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59592ab54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459592ab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459592ab5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59592ab54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459592ab54_0_4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59592ab54_0_4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459592ab54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459592ab54_0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59592ab54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4) kết quả</a:t>
            </a:r>
            <a:endParaRPr/>
          </a:p>
        </p:txBody>
      </p:sp>
      <p:sp>
        <p:nvSpPr>
          <p:cNvPr id="82" name="Google Shape;82;g1459592ab54_0_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59592ab54_0_2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459592ab54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459592ab54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59592ab54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459592ab54_0_1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59592ab54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459592ab54_0_1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59592ab54_0_3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459592ab54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459592ab54_0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59592ab54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459592ab54_0_1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4"/>
          <p:cNvCxnSpPr/>
          <p:nvPr/>
        </p:nvCxnSpPr>
        <p:spPr>
          <a:xfrm>
            <a:off x="0" y="282702"/>
            <a:ext cx="9144000" cy="0"/>
          </a:xfrm>
          <a:prstGeom prst="straightConnector1">
            <a:avLst/>
          </a:prstGeom>
          <a:noFill/>
          <a:ln cap="flat" cmpd="sng" w="571500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4"/>
          <p:cNvSpPr txBox="1"/>
          <p:nvPr>
            <p:ph idx="10" type="dt"/>
          </p:nvPr>
        </p:nvSpPr>
        <p:spPr>
          <a:xfrm>
            <a:off x="628650" y="6565258"/>
            <a:ext cx="205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3028950" y="6565258"/>
            <a:ext cx="3086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6867383" y="6572127"/>
            <a:ext cx="205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0" y="653128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E79E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-12703" r="1" t="0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b="1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3429000" y="6542153"/>
            <a:ext cx="5495783" cy="0"/>
          </a:xfrm>
          <a:prstGeom prst="straightConnector1">
            <a:avLst/>
          </a:prstGeom>
          <a:noFill/>
          <a:ln cap="flat" cmpd="sng" w="28575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-13" y="794419"/>
            <a:ext cx="9144000" cy="0"/>
          </a:xfrm>
          <a:prstGeom prst="straightConnector1">
            <a:avLst/>
          </a:prstGeom>
          <a:noFill/>
          <a:ln cap="flat" cmpd="sng" w="295275">
            <a:solidFill>
              <a:srgbClr val="E79E0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5"/>
          <p:cNvCxnSpPr/>
          <p:nvPr/>
        </p:nvCxnSpPr>
        <p:spPr>
          <a:xfrm>
            <a:off x="0" y="282702"/>
            <a:ext cx="9144000" cy="0"/>
          </a:xfrm>
          <a:prstGeom prst="straightConnector1">
            <a:avLst/>
          </a:prstGeom>
          <a:noFill/>
          <a:ln cap="flat" cmpd="sng" w="571500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-12703" r="1" t="0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3429000" y="6542153"/>
            <a:ext cx="5495783" cy="0"/>
          </a:xfrm>
          <a:prstGeom prst="straightConnector1">
            <a:avLst/>
          </a:prstGeom>
          <a:noFill/>
          <a:ln cap="flat" cmpd="sng" w="28575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6"/>
          <p:cNvCxnSpPr/>
          <p:nvPr/>
        </p:nvCxnSpPr>
        <p:spPr>
          <a:xfrm>
            <a:off x="0" y="282702"/>
            <a:ext cx="9144000" cy="0"/>
          </a:xfrm>
          <a:prstGeom prst="straightConnector1">
            <a:avLst/>
          </a:prstGeom>
          <a:noFill/>
          <a:ln cap="flat" cmpd="sng" w="571500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6"/>
          <p:cNvCxnSpPr/>
          <p:nvPr/>
        </p:nvCxnSpPr>
        <p:spPr>
          <a:xfrm>
            <a:off x="0" y="665828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E79E0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-12703" r="1" t="0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6"/>
          <p:cNvCxnSpPr/>
          <p:nvPr/>
        </p:nvCxnSpPr>
        <p:spPr>
          <a:xfrm>
            <a:off x="1432560" y="6542153"/>
            <a:ext cx="7492223" cy="0"/>
          </a:xfrm>
          <a:prstGeom prst="straightConnector1">
            <a:avLst/>
          </a:prstGeom>
          <a:noFill/>
          <a:ln cap="flat" cmpd="sng" w="28575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8"/>
          <p:cNvCxnSpPr/>
          <p:nvPr/>
        </p:nvCxnSpPr>
        <p:spPr>
          <a:xfrm>
            <a:off x="-13" y="794419"/>
            <a:ext cx="9144000" cy="0"/>
          </a:xfrm>
          <a:prstGeom prst="straightConnector1">
            <a:avLst/>
          </a:prstGeom>
          <a:noFill/>
          <a:ln cap="flat" cmpd="sng" w="295275">
            <a:solidFill>
              <a:srgbClr val="E79E0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8"/>
          <p:cNvCxnSpPr/>
          <p:nvPr/>
        </p:nvCxnSpPr>
        <p:spPr>
          <a:xfrm>
            <a:off x="0" y="282702"/>
            <a:ext cx="9144000" cy="0"/>
          </a:xfrm>
          <a:prstGeom prst="straightConnector1">
            <a:avLst/>
          </a:prstGeom>
          <a:noFill/>
          <a:ln cap="flat" cmpd="sng" w="571500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0" l="-12703" r="1" t="0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8"/>
          <p:cNvCxnSpPr/>
          <p:nvPr/>
        </p:nvCxnSpPr>
        <p:spPr>
          <a:xfrm>
            <a:off x="1432560" y="6542153"/>
            <a:ext cx="7492223" cy="0"/>
          </a:xfrm>
          <a:prstGeom prst="straightConnector1">
            <a:avLst/>
          </a:prstGeom>
          <a:noFill/>
          <a:ln cap="flat" cmpd="sng" w="28575">
            <a:solidFill>
              <a:srgbClr val="C0203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Định hướng giải pháp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75475" y="784825"/>
            <a:ext cx="3080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/>
              <a:t>Thiết kế cơ sở dữ liệu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975" y="682813"/>
            <a:ext cx="5683624" cy="555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/>
        </p:nvSpPr>
        <p:spPr>
          <a:xfrm>
            <a:off x="1749652" y="3449825"/>
            <a:ext cx="4502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lt1"/>
                </a:solidFill>
              </a:rPr>
              <a:t>Công nghệ sử dụng</a:t>
            </a:r>
            <a:endParaRPr b="1" i="0" sz="5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2525263" y="2127594"/>
            <a:ext cx="38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0</a:t>
            </a:r>
            <a:r>
              <a:rPr lang="en-US" sz="72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3</a:t>
            </a: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166" name="Google Shape;166;p21"/>
          <p:cNvCxnSpPr/>
          <p:nvPr/>
        </p:nvCxnSpPr>
        <p:spPr>
          <a:xfrm>
            <a:off x="6508975" y="2735650"/>
            <a:ext cx="9300" cy="178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00" y="4652675"/>
            <a:ext cx="2256600" cy="11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875" y="958499"/>
            <a:ext cx="2456476" cy="12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4377" y="4677262"/>
            <a:ext cx="2416675" cy="11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888" y="926900"/>
            <a:ext cx="2370525" cy="1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6225" y="2758051"/>
            <a:ext cx="2782126" cy="139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400" y="2601325"/>
            <a:ext cx="3150671" cy="16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390550" y="1093525"/>
            <a:ext cx="44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Ki</a:t>
            </a:r>
            <a:r>
              <a:rPr b="1" lang="en-US" sz="1800"/>
              <a:t>ến trúc Clean Architecture</a:t>
            </a:r>
            <a:endParaRPr b="1" sz="18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450" y="1944926"/>
            <a:ext cx="4764324" cy="34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235075" y="1944925"/>
            <a:ext cx="3810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Mẫu kiến trúc phát triển ứng dụng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Chia ứng dụng thành 4 lớp, quan hệ phụ thuộc hướng vào bên trong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Dễ viết Unit test, bảo trì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/>
        </p:nvSpPr>
        <p:spPr>
          <a:xfrm>
            <a:off x="1749652" y="3449825"/>
            <a:ext cx="4502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lt1"/>
                </a:solidFill>
              </a:rPr>
              <a:t>Giới thiệu sản phẩm</a:t>
            </a:r>
            <a:endParaRPr b="1" i="0" sz="5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525263" y="2127594"/>
            <a:ext cx="38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0</a:t>
            </a:r>
            <a:r>
              <a:rPr lang="en-US" sz="72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4</a:t>
            </a: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195" name="Google Shape;195;p24"/>
          <p:cNvCxnSpPr/>
          <p:nvPr/>
        </p:nvCxnSpPr>
        <p:spPr>
          <a:xfrm>
            <a:off x="6508975" y="2735650"/>
            <a:ext cx="9300" cy="178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Giới thiệu sản phẩm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235075" y="851400"/>
            <a:ext cx="723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Chức năng đăng ký tài khoản trên hệ thống dành cho cửa hàng</a:t>
            </a:r>
            <a:endParaRPr b="1" sz="1700"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0" y="1532775"/>
            <a:ext cx="2060537" cy="446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450" y="1265755"/>
            <a:ext cx="2274974" cy="492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913" y="1455380"/>
            <a:ext cx="2132050" cy="46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135" y="1749150"/>
            <a:ext cx="1996339" cy="43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Giới thiệu sản phẩm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35075" y="851400"/>
            <a:ext cx="723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Chức năng </a:t>
            </a:r>
            <a:r>
              <a:rPr b="1" lang="en-US" sz="1700"/>
              <a:t>phát live stream</a:t>
            </a:r>
            <a:endParaRPr b="1" sz="1700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200"/>
            <a:ext cx="2000000" cy="43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800" y="1450200"/>
            <a:ext cx="2056088" cy="445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300" y="1334137"/>
            <a:ext cx="2126012" cy="460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5600" y="1334125"/>
            <a:ext cx="2126000" cy="460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7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Giới thiệu sản phẩm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235075" y="851400"/>
            <a:ext cx="723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Chức năng </a:t>
            </a:r>
            <a:r>
              <a:rPr b="1" lang="en-US" sz="1700"/>
              <a:t>xem</a:t>
            </a:r>
            <a:r>
              <a:rPr b="1" lang="en-US" sz="1700"/>
              <a:t> live stream</a:t>
            </a:r>
            <a:endParaRPr b="1" sz="1700"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75" y="1428525"/>
            <a:ext cx="2605326" cy="46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025" y="1347325"/>
            <a:ext cx="2651926" cy="471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000" y="1347325"/>
            <a:ext cx="2722967" cy="48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Giới thiệu sản phẩm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235075" y="851400"/>
            <a:ext cx="723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Chức năng </a:t>
            </a:r>
            <a:r>
              <a:rPr b="1" lang="en-US" sz="1700"/>
              <a:t>dual stream</a:t>
            </a:r>
            <a:endParaRPr b="1" sz="1700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75" y="1218500"/>
            <a:ext cx="2296424" cy="492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775" y="1491900"/>
            <a:ext cx="2709425" cy="481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600" y="1450200"/>
            <a:ext cx="2728001" cy="485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Giới thiệu sản phẩm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235075" y="851400"/>
            <a:ext cx="723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Chức năng </a:t>
            </a:r>
            <a:r>
              <a:rPr b="1" lang="en-US" sz="1700"/>
              <a:t>giỏ hàng và thanh toán</a:t>
            </a:r>
            <a:endParaRPr b="1" sz="17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5" y="1382538"/>
            <a:ext cx="2541725" cy="45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00" y="1382550"/>
            <a:ext cx="2541725" cy="452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075" y="1382537"/>
            <a:ext cx="2541725" cy="452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2" y="317040"/>
            <a:ext cx="2576375" cy="93621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413014" y="1864131"/>
            <a:ext cx="8074200" cy="3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i="0" lang="en-US" sz="4800" u="none" cap="none" strike="noStrike">
                <a:solidFill>
                  <a:srgbClr val="C00000"/>
                </a:solidFill>
              </a:rPr>
              <a:t>Đồ án tốt nghiệp</a:t>
            </a:r>
            <a:endParaRPr b="1" i="0" sz="4800" u="none" cap="none" strike="noStrike">
              <a:solidFill>
                <a:srgbClr val="C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</a:rPr>
              <a:t>Xây dựng </a:t>
            </a:r>
            <a:r>
              <a:rPr b="1" lang="en-US" sz="3600">
                <a:solidFill>
                  <a:srgbClr val="C00000"/>
                </a:solidFill>
              </a:rPr>
              <a:t>module ứng dụng live stream cho nền tảng shopify</a:t>
            </a:r>
            <a:endParaRPr sz="3600"/>
          </a:p>
        </p:txBody>
      </p:sp>
      <p:sp>
        <p:nvSpPr>
          <p:cNvPr id="79" name="Google Shape;79;p12"/>
          <p:cNvSpPr txBox="1"/>
          <p:nvPr/>
        </p:nvSpPr>
        <p:spPr>
          <a:xfrm>
            <a:off x="413012" y="4374955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i="0" lang="en-US" sz="2800" u="none" cap="none" strike="noStrike">
                <a:solidFill>
                  <a:srgbClr val="C00000"/>
                </a:solidFill>
              </a:rPr>
              <a:t>Sinh viên: </a:t>
            </a:r>
            <a:r>
              <a:rPr lang="en-US" sz="2800">
                <a:solidFill>
                  <a:srgbClr val="C00000"/>
                </a:solidFill>
              </a:rPr>
              <a:t>Nguyễn Đức Tân - 20176865</a:t>
            </a:r>
            <a:endParaRPr i="0" sz="2800" u="none" cap="none" strike="noStrike">
              <a:solidFill>
                <a:srgbClr val="C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i="0" lang="en-US" sz="2800" u="none" cap="none" strike="noStrike">
                <a:solidFill>
                  <a:srgbClr val="C00000"/>
                </a:solidFill>
              </a:rPr>
              <a:t>Giảng viên hướng dẫn: </a:t>
            </a:r>
            <a:r>
              <a:rPr lang="en-US" sz="2800">
                <a:solidFill>
                  <a:srgbClr val="C00000"/>
                </a:solidFill>
              </a:rPr>
              <a:t>ThS. Lê Tấn Hùng</a:t>
            </a:r>
            <a:endParaRPr i="0" sz="2800" u="none" cap="none" strike="noStrike">
              <a:solidFill>
                <a:srgbClr val="C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Giới thiệu sản phẩm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235075" y="851400"/>
            <a:ext cx="723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Chức năng </a:t>
            </a:r>
            <a:r>
              <a:rPr b="1" lang="en-US" sz="1700"/>
              <a:t>quản lý đơn hàng</a:t>
            </a:r>
            <a:endParaRPr b="1" sz="170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275" y="1221600"/>
            <a:ext cx="2332275" cy="504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00" y="1221600"/>
            <a:ext cx="2332268" cy="504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900" y="1297800"/>
            <a:ext cx="2295495" cy="496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216800" y="2706575"/>
            <a:ext cx="62367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lt1"/>
                </a:solidFill>
              </a:rPr>
              <a:t>Kết luận và hướng phát triển</a:t>
            </a:r>
            <a:endParaRPr b="1" i="0" sz="5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525263" y="2127594"/>
            <a:ext cx="38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0</a:t>
            </a:r>
            <a:r>
              <a:rPr lang="en-US" sz="72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5</a:t>
            </a: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265" name="Google Shape;265;p31"/>
          <p:cNvCxnSpPr/>
          <p:nvPr/>
        </p:nvCxnSpPr>
        <p:spPr>
          <a:xfrm>
            <a:off x="6508975" y="2735650"/>
            <a:ext cx="9300" cy="178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Kết luận và hướng phát triển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234950" y="963168"/>
            <a:ext cx="8674200" cy="51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KẾT LUẬN</a:t>
            </a:r>
            <a:endParaRPr b="1"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Xây dựng thành công </a:t>
            </a: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cơ chế uỷ quyền từ ứng dụng cửa hàng đến Shopify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Xây dựng thành công </a:t>
            </a: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chức năng live stream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Xây dựng thành công server quản lý thông tin người dùng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08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HƯỚNG PHÁT TRIỂN</a:t>
            </a:r>
            <a:endParaRPr b="1"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Phát triển thành hệ thống hỗ trợ đa nền tảng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Phát triển </a:t>
            </a: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đầy đủ các tính năng quản lý cửa hàng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Phát triển thêm các tính năng dành cho người mua hàng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•"/>
            </a:pPr>
            <a:r>
              <a:rPr lang="en-US" sz="1600">
                <a:latin typeface="Nunito"/>
                <a:ea typeface="Nunito"/>
                <a:cs typeface="Nunito"/>
                <a:sym typeface="Nunito"/>
              </a:rPr>
              <a:t>Tự thiết lập server WebRTC riêng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lang="en-US" sz="4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3513786" y="1529906"/>
            <a:ext cx="628800" cy="628800"/>
          </a:xfrm>
          <a:prstGeom prst="ellipse">
            <a:avLst/>
          </a:prstGeom>
          <a:solidFill>
            <a:srgbClr val="F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4287578" y="1594300"/>
            <a:ext cx="4259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EA5458"/>
                </a:solidFill>
              </a:rPr>
              <a:t>Tổng quan đề tài</a:t>
            </a:r>
            <a:endParaRPr b="1" i="0" sz="2400" u="none" cap="none" strike="noStrike">
              <a:solidFill>
                <a:srgbClr val="EA54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338520" y="1588400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EA5458"/>
                </a:solidFill>
                <a:latin typeface="Paytone One"/>
                <a:ea typeface="Paytone One"/>
                <a:cs typeface="Paytone One"/>
                <a:sym typeface="Paytone One"/>
              </a:rPr>
              <a:t>01.</a:t>
            </a:r>
            <a:endParaRPr b="0" i="0" sz="3100" u="none" cap="none" strike="noStrike">
              <a:solidFill>
                <a:srgbClr val="EA5458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220775" y="115025"/>
            <a:ext cx="7797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EA5458"/>
                </a:solidFill>
                <a:latin typeface="Arial"/>
                <a:ea typeface="Arial"/>
                <a:cs typeface="Arial"/>
                <a:sym typeface="Arial"/>
              </a:rPr>
              <a:t>Mục lục</a:t>
            </a:r>
            <a:endParaRPr b="1" i="0" sz="3800" u="none" cap="none" strike="noStrike">
              <a:solidFill>
                <a:srgbClr val="EA54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3513786" y="2304881"/>
            <a:ext cx="628800" cy="628800"/>
          </a:xfrm>
          <a:prstGeom prst="ellipse">
            <a:avLst/>
          </a:prstGeom>
          <a:solidFill>
            <a:srgbClr val="F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287578" y="2369275"/>
            <a:ext cx="4259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A5458"/>
                </a:solidFill>
                <a:latin typeface="Arial"/>
                <a:ea typeface="Arial"/>
                <a:cs typeface="Arial"/>
                <a:sym typeface="Arial"/>
              </a:rPr>
              <a:t>Định hướng giải pháp</a:t>
            </a:r>
            <a:endParaRPr b="1" i="0" sz="2400" u="none" cap="none" strike="noStrike">
              <a:solidFill>
                <a:srgbClr val="EA54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338520" y="2363375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EA5458"/>
                </a:solidFill>
                <a:latin typeface="Paytone One"/>
                <a:ea typeface="Paytone One"/>
                <a:cs typeface="Paytone One"/>
                <a:sym typeface="Paytone One"/>
              </a:rPr>
              <a:t>02.</a:t>
            </a:r>
            <a:endParaRPr b="0" i="0" sz="3100" u="none" cap="none" strike="noStrike">
              <a:solidFill>
                <a:srgbClr val="EA5458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3513786" y="3079856"/>
            <a:ext cx="628800" cy="628800"/>
          </a:xfrm>
          <a:prstGeom prst="ellipse">
            <a:avLst/>
          </a:prstGeom>
          <a:solidFill>
            <a:srgbClr val="F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287578" y="3144250"/>
            <a:ext cx="4259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A5458"/>
                </a:solidFill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 b="1" i="0" sz="2400" u="none" cap="none" strike="noStrike">
              <a:solidFill>
                <a:srgbClr val="EA54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338520" y="3138350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EA5458"/>
                </a:solidFill>
                <a:latin typeface="Paytone One"/>
                <a:ea typeface="Paytone One"/>
                <a:cs typeface="Paytone One"/>
                <a:sym typeface="Paytone One"/>
              </a:rPr>
              <a:t>03.</a:t>
            </a:r>
            <a:endParaRPr b="0" i="0" sz="3100" u="none" cap="none" strike="noStrike">
              <a:solidFill>
                <a:srgbClr val="EA5458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513786" y="3854831"/>
            <a:ext cx="628800" cy="628800"/>
          </a:xfrm>
          <a:prstGeom prst="ellipse">
            <a:avLst/>
          </a:prstGeom>
          <a:solidFill>
            <a:srgbClr val="F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4287578" y="3919225"/>
            <a:ext cx="4259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A5458"/>
                </a:solidFill>
                <a:latin typeface="Arial"/>
                <a:ea typeface="Arial"/>
                <a:cs typeface="Arial"/>
                <a:sym typeface="Arial"/>
              </a:rPr>
              <a:t>Giới thiệu sản phẩm</a:t>
            </a:r>
            <a:endParaRPr b="1" i="0" sz="2400" u="none" cap="none" strike="noStrike">
              <a:solidFill>
                <a:srgbClr val="EA54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8520" y="3913325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EA5458"/>
                </a:solidFill>
                <a:latin typeface="Paytone One"/>
                <a:ea typeface="Paytone One"/>
                <a:cs typeface="Paytone One"/>
                <a:sym typeface="Paytone One"/>
              </a:rPr>
              <a:t>04.</a:t>
            </a:r>
            <a:endParaRPr b="0" i="0" sz="3100" u="none" cap="none" strike="noStrike">
              <a:solidFill>
                <a:srgbClr val="EA5458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3513786" y="4667106"/>
            <a:ext cx="628800" cy="628800"/>
          </a:xfrm>
          <a:prstGeom prst="ellipse">
            <a:avLst/>
          </a:prstGeom>
          <a:solidFill>
            <a:srgbClr val="F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4287575" y="4731500"/>
            <a:ext cx="4679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EA5458"/>
                </a:solidFill>
              </a:rPr>
              <a:t>Kết luận và hướng phát triển</a:t>
            </a:r>
            <a:endParaRPr b="1" sz="2400">
              <a:solidFill>
                <a:srgbClr val="EA5458"/>
              </a:solidFill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3338520" y="4725600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EA5458"/>
                </a:solidFill>
                <a:latin typeface="Paytone One"/>
                <a:ea typeface="Paytone One"/>
                <a:cs typeface="Paytone One"/>
                <a:sym typeface="Paytone One"/>
              </a:rPr>
              <a:t>05.</a:t>
            </a:r>
            <a:endParaRPr b="0" i="0" sz="3100" u="none" cap="none" strike="noStrike">
              <a:solidFill>
                <a:srgbClr val="EA5458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2399863" y="3449819"/>
            <a:ext cx="38520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lt1"/>
                </a:solidFill>
              </a:rPr>
              <a:t>Tổng quan đề tài</a:t>
            </a:r>
            <a:endParaRPr b="1" i="0" sz="5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525263" y="2127594"/>
            <a:ext cx="38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01.</a:t>
            </a:r>
            <a:endParaRPr b="0" i="0" sz="7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6508975" y="2735650"/>
            <a:ext cx="9300" cy="178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Tổng quan đề tài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296825" y="927750"/>
            <a:ext cx="44991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2034"/>
                </a:solidFill>
                <a:latin typeface="Barlow"/>
                <a:ea typeface="Barlow"/>
                <a:cs typeface="Barlow"/>
                <a:sym typeface="Barlow"/>
              </a:rPr>
              <a:t>Đặt vấn đề</a:t>
            </a:r>
            <a:endParaRPr b="1" sz="2000">
              <a:solidFill>
                <a:srgbClr val="C0203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Covid-19 diễn ra trở thành đòn bẩy cho ngành E-Commerce.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Những nền tảng nổi bật: Shopee, Tiktok, Facebook, …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Một mô hình khác: Shopify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Lợi ích khi dùng Shopify: 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Tạo thương hiệu riêng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Linh hoạt trong chức năng và giao diện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Giá dịch vụ đa dạng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Shopify POS, Sale channels, …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075" y="1518756"/>
            <a:ext cx="4030800" cy="340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6867383" y="6572127"/>
            <a:ext cx="205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Tổng quan đề tài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296825" y="927750"/>
            <a:ext cx="4499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2034"/>
                </a:solidFill>
                <a:latin typeface="Barlow"/>
                <a:ea typeface="Barlow"/>
                <a:cs typeface="Barlow"/>
                <a:sym typeface="Barlow"/>
              </a:rPr>
              <a:t>Đặt vấn đề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Phương thức marketing mới là Livestreaming bán hàng.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M-Commerce trở thành xu hướng tất yếu của E-Commerce.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Những nền tảng nổi bật: Shopee, Tiktok, Facebook, …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Shopify chỉ đang dừng lại ở livestreaming trên giao diện desktop.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00" y="792102"/>
            <a:ext cx="4043275" cy="2861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296825" y="4454800"/>
            <a:ext cx="47241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➔"/>
            </a:pPr>
            <a:r>
              <a:rPr b="1" i="1" lang="en-US" sz="1600">
                <a:solidFill>
                  <a:srgbClr val="C02034"/>
                </a:solidFill>
                <a:latin typeface="Barlow"/>
                <a:ea typeface="Barlow"/>
                <a:cs typeface="Barlow"/>
                <a:sym typeface="Barlow"/>
              </a:rPr>
              <a:t>Một nền tảng livestreaming trên mobile dành cho Shopify</a:t>
            </a:r>
            <a:endParaRPr sz="1600">
              <a:solidFill>
                <a:srgbClr val="C02034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325" y="3653397"/>
            <a:ext cx="3818275" cy="200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Tổng quan đề tài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96825" y="927750"/>
            <a:ext cx="45069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2034"/>
                </a:solidFill>
                <a:latin typeface="Barlow"/>
                <a:ea typeface="Barlow"/>
                <a:cs typeface="Barlow"/>
                <a:sym typeface="Barlow"/>
              </a:rPr>
              <a:t>Mục tiêu và phạm vi hệ thống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Xây dựng Module ứng dụng </a:t>
            </a:r>
            <a:r>
              <a:rPr b="1" lang="en-US" sz="1600">
                <a:solidFill>
                  <a:srgbClr val="C00000"/>
                </a:solidFill>
                <a:latin typeface="Barlow"/>
                <a:ea typeface="Barlow"/>
                <a:cs typeface="Barlow"/>
                <a:sym typeface="Barlow"/>
              </a:rPr>
              <a:t>live stream </a:t>
            </a:r>
            <a:r>
              <a:rPr lang="en-US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cho nền tảng Shopify.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5458"/>
              </a:buClr>
              <a:buSzPts val="1600"/>
              <a:buFont typeface="Barlow Light"/>
              <a:buChar char="▸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Hệ thống sẽ bao gồm: 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Module của Shopify sử dụng trên mobile.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Một server quản lý thông tin người dùng.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Một ứng dụng mobile dành cho cửa hàng.</a:t>
            </a:r>
            <a:endParaRPr sz="16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F50"/>
              </a:buClr>
              <a:buSzPts val="1600"/>
              <a:buFont typeface="Barlow Light"/>
              <a:buChar char="▹"/>
            </a:pPr>
            <a:r>
              <a:rPr lang="en-US" sz="16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Một ứng dụng mobile dành cho khách hàng.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325" y="1937125"/>
            <a:ext cx="4067300" cy="31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/>
        </p:nvSpPr>
        <p:spPr>
          <a:xfrm>
            <a:off x="1749652" y="3449825"/>
            <a:ext cx="4502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lt1"/>
                </a:solidFill>
              </a:rPr>
              <a:t>Định hướng giải pháp</a:t>
            </a:r>
            <a:endParaRPr b="1" i="0" sz="5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525263" y="2127594"/>
            <a:ext cx="38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0</a:t>
            </a:r>
            <a:r>
              <a:rPr lang="en-US" sz="72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2</a:t>
            </a:r>
            <a:r>
              <a:rPr b="0" i="0" lang="en-US" sz="7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6508975" y="2735650"/>
            <a:ext cx="9300" cy="1782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6867383" y="657212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Định hướng giải pháp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5475" y="784825"/>
            <a:ext cx="8254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Tổng quan chức năng trong hệ thống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00" y="1275325"/>
            <a:ext cx="5085876" cy="5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